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6912" autoAdjust="0"/>
    <p:restoredTop sz="94660"/>
  </p:normalViewPr>
  <p:slideViewPr>
    <p:cSldViewPr>
      <p:cViewPr varScale="1">
        <p:scale>
          <a:sx n="42" d="100"/>
          <a:sy n="42" d="100"/>
        </p:scale>
        <p:origin x="522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2325809-171E-42F3-81BB-0398C4CF2524}" type="datetimeFigureOut">
              <a:rPr lang="en-US" smtClean="0"/>
              <a:pPr/>
              <a:t>12/10/2015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025BE61-08C6-4C35-9812-FB2FFD058D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2325809-171E-42F3-81BB-0398C4CF2524}" type="datetimeFigureOut">
              <a:rPr lang="en-US" smtClean="0"/>
              <a:pPr/>
              <a:t>12/10/2015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5BE61-08C6-4C35-9812-FB2FFD058D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2325809-171E-42F3-81BB-0398C4CF2524}" type="datetimeFigureOut">
              <a:rPr lang="en-US" smtClean="0"/>
              <a:pPr/>
              <a:t>12/10/2015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5BE61-08C6-4C35-9812-FB2FFD058D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2325809-171E-42F3-81BB-0398C4CF2524}" type="datetimeFigureOut">
              <a:rPr lang="en-US" smtClean="0"/>
              <a:pPr/>
              <a:t>12/10/2015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5BE61-08C6-4C35-9812-FB2FFD058DB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2325809-171E-42F3-81BB-0398C4CF2524}" type="datetimeFigureOut">
              <a:rPr lang="en-US" smtClean="0"/>
              <a:pPr/>
              <a:t>12/10/2015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5BE61-08C6-4C35-9812-FB2FFD058DB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2325809-171E-42F3-81BB-0398C4CF2524}" type="datetimeFigureOut">
              <a:rPr lang="en-US" smtClean="0"/>
              <a:pPr/>
              <a:t>12/10/2015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5BE61-08C6-4C35-9812-FB2FFD058DB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2325809-171E-42F3-81BB-0398C4CF2524}" type="datetimeFigureOut">
              <a:rPr lang="en-US" smtClean="0"/>
              <a:pPr/>
              <a:t>12/10/2015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5BE61-08C6-4C35-9812-FB2FFD058D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2325809-171E-42F3-81BB-0398C4CF2524}" type="datetimeFigureOut">
              <a:rPr lang="en-US" smtClean="0"/>
              <a:pPr/>
              <a:t>12/10/2015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5BE61-08C6-4C35-9812-FB2FFD058DB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2325809-171E-42F3-81BB-0398C4CF2524}" type="datetimeFigureOut">
              <a:rPr lang="en-US" smtClean="0"/>
              <a:pPr/>
              <a:t>12/10/2015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5BE61-08C6-4C35-9812-FB2FFD058D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32325809-171E-42F3-81BB-0398C4CF2524}" type="datetimeFigureOut">
              <a:rPr lang="en-US" smtClean="0"/>
              <a:pPr/>
              <a:t>12/10/2015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25BE61-08C6-4C35-9812-FB2FFD058D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2325809-171E-42F3-81BB-0398C4CF2524}" type="datetimeFigureOut">
              <a:rPr lang="en-US" smtClean="0"/>
              <a:pPr/>
              <a:t>12/10/2015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025BE61-08C6-4C35-9812-FB2FFD058DB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32325809-171E-42F3-81BB-0398C4CF2524}" type="datetimeFigureOut">
              <a:rPr lang="en-US" smtClean="0"/>
              <a:pPr/>
              <a:t>12/10/2015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2025BE61-08C6-4C35-9812-FB2FFD058DB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Los </a:t>
            </a:r>
            <a:r>
              <a:rPr lang="en-US" dirty="0" err="1" smtClean="0"/>
              <a:t>Apuntes</a:t>
            </a:r>
            <a:r>
              <a:rPr lang="en-US" dirty="0" smtClean="0"/>
              <a:t>: NEGATIVE T</a:t>
            </a:r>
            <a:r>
              <a:rPr lang="es-ES_tradnl" dirty="0" smtClean="0"/>
              <a:t>ú COMMANDS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_tradnl" dirty="0" smtClean="0"/>
              <a:t>2nd </a:t>
            </a:r>
            <a:r>
              <a:rPr lang="es-ES_tradnl" dirty="0" err="1" smtClean="0"/>
              <a:t>Year</a:t>
            </a:r>
            <a:r>
              <a:rPr lang="es-ES_tradnl" dirty="0" smtClean="0"/>
              <a:t>	5.1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788091"/>
          </a:xfrm>
        </p:spPr>
        <p:txBody>
          <a:bodyPr>
            <a:normAutofit lnSpcReduction="10000"/>
          </a:bodyPr>
          <a:lstStyle/>
          <a:p>
            <a:r>
              <a:rPr lang="es-ES_tradnl" dirty="0" err="1" smtClean="0"/>
              <a:t>Don´t</a:t>
            </a:r>
            <a:r>
              <a:rPr lang="es-ES_tradnl" dirty="0" smtClean="0"/>
              <a:t> </a:t>
            </a:r>
            <a:r>
              <a:rPr lang="es-ES_tradnl" dirty="0" err="1" smtClean="0"/>
              <a:t>know</a:t>
            </a:r>
            <a:r>
              <a:rPr lang="es-ES_tradnl" dirty="0" smtClean="0"/>
              <a:t>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vocab</a:t>
            </a:r>
            <a:r>
              <a:rPr lang="es-ES_tradnl" dirty="0" smtClean="0"/>
              <a:t>!</a:t>
            </a:r>
          </a:p>
          <a:p>
            <a:pPr lvl="1"/>
            <a:r>
              <a:rPr lang="es-ES_tradnl" dirty="0" smtClean="0">
                <a:solidFill>
                  <a:schemeClr val="accent1"/>
                </a:solidFill>
              </a:rPr>
              <a:t>¡No sepas el vocabulario!</a:t>
            </a:r>
            <a:endParaRPr lang="en-US" dirty="0" smtClean="0">
              <a:solidFill>
                <a:schemeClr val="accent1"/>
              </a:solidFill>
            </a:endParaRPr>
          </a:p>
          <a:p>
            <a:r>
              <a:rPr lang="es-ES_tradnl" dirty="0" err="1" smtClean="0"/>
              <a:t>Don´t</a:t>
            </a:r>
            <a:r>
              <a:rPr lang="es-ES_tradnl" dirty="0" smtClean="0"/>
              <a:t> </a:t>
            </a:r>
            <a:r>
              <a:rPr lang="es-ES_tradnl" dirty="0" err="1" smtClean="0"/>
              <a:t>be</a:t>
            </a:r>
            <a:r>
              <a:rPr lang="es-ES_tradnl" dirty="0" smtClean="0"/>
              <a:t> </a:t>
            </a:r>
            <a:r>
              <a:rPr lang="es-ES_tradnl" dirty="0" err="1" smtClean="0"/>
              <a:t>mad</a:t>
            </a:r>
            <a:r>
              <a:rPr lang="es-ES_tradnl" dirty="0" smtClean="0"/>
              <a:t> (enojado)!</a:t>
            </a:r>
          </a:p>
          <a:p>
            <a:pPr lvl="1"/>
            <a:r>
              <a:rPr lang="es-ES_tradnl" dirty="0" smtClean="0">
                <a:solidFill>
                  <a:schemeClr val="accent1"/>
                </a:solidFill>
              </a:rPr>
              <a:t>¡No estés enojado!</a:t>
            </a:r>
          </a:p>
          <a:p>
            <a:r>
              <a:rPr lang="es-ES_tradnl" dirty="0" err="1" smtClean="0"/>
              <a:t>Don´t</a:t>
            </a:r>
            <a:r>
              <a:rPr lang="es-ES_tradnl" dirty="0" smtClean="0"/>
              <a:t>  </a:t>
            </a:r>
            <a:r>
              <a:rPr lang="es-ES_tradnl" dirty="0" err="1" smtClean="0"/>
              <a:t>be</a:t>
            </a:r>
            <a:r>
              <a:rPr lang="es-ES_tradnl" dirty="0" smtClean="0"/>
              <a:t> mean </a:t>
            </a:r>
            <a:r>
              <a:rPr lang="es-ES_tradnl" sz="2400" dirty="0" smtClean="0"/>
              <a:t>(antipático)!</a:t>
            </a:r>
          </a:p>
          <a:p>
            <a:pPr lvl="1"/>
            <a:r>
              <a:rPr lang="es-ES_tradnl" dirty="0" smtClean="0">
                <a:solidFill>
                  <a:schemeClr val="accent1"/>
                </a:solidFill>
              </a:rPr>
              <a:t>¡No seas antipático!</a:t>
            </a:r>
          </a:p>
          <a:p>
            <a:r>
              <a:rPr lang="es-ES_tradnl" dirty="0" err="1" smtClean="0"/>
              <a:t>Don´t</a:t>
            </a:r>
            <a:r>
              <a:rPr lang="es-ES_tradnl" dirty="0" smtClean="0"/>
              <a:t> </a:t>
            </a:r>
            <a:r>
              <a:rPr lang="es-ES_tradnl" dirty="0" err="1" smtClean="0"/>
              <a:t>be</a:t>
            </a:r>
            <a:r>
              <a:rPr lang="es-ES_tradnl" dirty="0" smtClean="0"/>
              <a:t> </a:t>
            </a:r>
            <a:r>
              <a:rPr lang="es-ES_tradnl" dirty="0" err="1" smtClean="0"/>
              <a:t>bad</a:t>
            </a:r>
            <a:r>
              <a:rPr lang="es-ES_tradnl" dirty="0" smtClean="0"/>
              <a:t>!</a:t>
            </a:r>
          </a:p>
          <a:p>
            <a:pPr lvl="1"/>
            <a:r>
              <a:rPr lang="es-ES_tradnl" dirty="0" smtClean="0">
                <a:solidFill>
                  <a:schemeClr val="accent1"/>
                </a:solidFill>
              </a:rPr>
              <a:t>¡No seas malo!</a:t>
            </a:r>
            <a:endParaRPr lang="en-US" dirty="0" smtClean="0">
              <a:solidFill>
                <a:schemeClr val="accent1"/>
              </a:solidFill>
            </a:endParaRPr>
          </a:p>
          <a:p>
            <a:r>
              <a:rPr lang="es-ES_tradnl" dirty="0" err="1" smtClean="0"/>
              <a:t>Don´t</a:t>
            </a:r>
            <a:r>
              <a:rPr lang="es-ES_tradnl" dirty="0" smtClean="0"/>
              <a:t> </a:t>
            </a:r>
            <a:r>
              <a:rPr lang="es-ES_tradnl" dirty="0" err="1" smtClean="0"/>
              <a:t>go</a:t>
            </a:r>
            <a:r>
              <a:rPr lang="es-ES_tradnl" dirty="0" smtClean="0"/>
              <a:t> </a:t>
            </a:r>
            <a:r>
              <a:rPr lang="es-ES_tradnl" dirty="0" err="1" smtClean="0"/>
              <a:t>to</a:t>
            </a:r>
            <a:r>
              <a:rPr lang="es-ES_tradnl" dirty="0" smtClean="0"/>
              <a:t>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library</a:t>
            </a:r>
            <a:r>
              <a:rPr lang="es-ES_tradnl" dirty="0" smtClean="0"/>
              <a:t>!</a:t>
            </a:r>
          </a:p>
          <a:p>
            <a:pPr lvl="1"/>
            <a:r>
              <a:rPr lang="es-ES_tradnl" dirty="0" smtClean="0">
                <a:solidFill>
                  <a:schemeClr val="accent1"/>
                </a:solidFill>
              </a:rPr>
              <a:t>¡No vayas a la biblioteca!</a:t>
            </a:r>
          </a:p>
          <a:p>
            <a:r>
              <a:rPr lang="es-ES_tradnl" dirty="0" err="1" smtClean="0"/>
              <a:t>Don´t</a:t>
            </a:r>
            <a:r>
              <a:rPr lang="es-ES_tradnl" dirty="0" smtClean="0"/>
              <a:t> </a:t>
            </a:r>
            <a:r>
              <a:rPr lang="es-ES_tradnl" dirty="0" err="1" smtClean="0"/>
              <a:t>give</a:t>
            </a:r>
            <a:r>
              <a:rPr lang="es-ES_tradnl" dirty="0" smtClean="0"/>
              <a:t> me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book</a:t>
            </a:r>
            <a:r>
              <a:rPr lang="es-ES_tradnl" dirty="0" smtClean="0"/>
              <a:t>!</a:t>
            </a:r>
          </a:p>
          <a:p>
            <a:pPr lvl="1"/>
            <a:r>
              <a:rPr lang="es-ES_tradnl" dirty="0" smtClean="0">
                <a:solidFill>
                  <a:schemeClr val="accent1"/>
                </a:solidFill>
              </a:rPr>
              <a:t>¡No me des el libro!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58200" cy="1143000"/>
          </a:xfrm>
        </p:spPr>
        <p:txBody>
          <a:bodyPr>
            <a:normAutofit fontScale="90000"/>
          </a:bodyPr>
          <a:lstStyle/>
          <a:p>
            <a:r>
              <a:rPr lang="es-ES_tradnl" dirty="0" smtClean="0"/>
              <a:t>¡La práctica – los verbos irregulares!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2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7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2" dur="2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7" dur="2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2" dur="20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7" dur="20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62" dur="20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err="1" smtClean="0"/>
              <a:t>Don´t</a:t>
            </a:r>
            <a:r>
              <a:rPr lang="es-ES_tradnl" dirty="0" smtClean="0"/>
              <a:t> </a:t>
            </a:r>
            <a:r>
              <a:rPr lang="es-ES_tradnl" dirty="0" err="1" smtClean="0"/>
              <a:t>make</a:t>
            </a:r>
            <a:r>
              <a:rPr lang="es-ES_tradnl" dirty="0" smtClean="0"/>
              <a:t>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bed</a:t>
            </a:r>
            <a:r>
              <a:rPr lang="es-ES_tradnl" dirty="0" smtClean="0"/>
              <a:t>! </a:t>
            </a:r>
          </a:p>
          <a:p>
            <a:pPr lvl="1"/>
            <a:r>
              <a:rPr lang="es-ES_tradnl" dirty="0" smtClean="0">
                <a:solidFill>
                  <a:schemeClr val="accent1"/>
                </a:solidFill>
              </a:rPr>
              <a:t>¡No hagas la cama!</a:t>
            </a:r>
          </a:p>
          <a:p>
            <a:r>
              <a:rPr lang="es-ES_tradnl" dirty="0" err="1" smtClean="0"/>
              <a:t>Don´t</a:t>
            </a:r>
            <a:r>
              <a:rPr lang="es-ES_tradnl" dirty="0" smtClean="0"/>
              <a:t> set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table</a:t>
            </a:r>
            <a:r>
              <a:rPr lang="es-ES_tradnl" dirty="0" smtClean="0"/>
              <a:t>!</a:t>
            </a:r>
          </a:p>
          <a:p>
            <a:pPr lvl="1"/>
            <a:r>
              <a:rPr lang="es-ES_tradnl" dirty="0" smtClean="0">
                <a:solidFill>
                  <a:schemeClr val="accent1"/>
                </a:solidFill>
              </a:rPr>
              <a:t>¡No pongas la mesa!</a:t>
            </a:r>
          </a:p>
          <a:p>
            <a:r>
              <a:rPr lang="es-ES_tradnl" dirty="0" err="1" smtClean="0"/>
              <a:t>Don´t</a:t>
            </a:r>
            <a:r>
              <a:rPr lang="es-ES_tradnl" dirty="0" smtClean="0"/>
              <a:t> </a:t>
            </a:r>
            <a:r>
              <a:rPr lang="es-ES_tradnl" dirty="0" err="1" smtClean="0"/>
              <a:t>leave</a:t>
            </a:r>
            <a:r>
              <a:rPr lang="es-ES_tradnl" dirty="0" smtClean="0"/>
              <a:t> (salir) </a:t>
            </a:r>
            <a:r>
              <a:rPr lang="es-ES_tradnl" dirty="0" err="1" smtClean="0"/>
              <a:t>from</a:t>
            </a:r>
            <a:r>
              <a:rPr lang="es-ES_tradnl" dirty="0" smtClean="0"/>
              <a:t> </a:t>
            </a:r>
            <a:r>
              <a:rPr lang="es-ES_tradnl" dirty="0" err="1" smtClean="0"/>
              <a:t>class</a:t>
            </a:r>
            <a:r>
              <a:rPr lang="es-ES_tradnl" dirty="0" smtClean="0"/>
              <a:t>!</a:t>
            </a:r>
          </a:p>
          <a:p>
            <a:pPr lvl="1"/>
            <a:r>
              <a:rPr lang="es-ES_tradnl" dirty="0" smtClean="0">
                <a:solidFill>
                  <a:schemeClr val="accent1"/>
                </a:solidFill>
              </a:rPr>
              <a:t>¡No salgas de la clase!</a:t>
            </a:r>
          </a:p>
          <a:p>
            <a:r>
              <a:rPr lang="es-ES_tradnl" dirty="0" err="1" smtClean="0"/>
              <a:t>Don´t</a:t>
            </a:r>
            <a:r>
              <a:rPr lang="es-ES_tradnl" dirty="0" smtClean="0"/>
              <a:t> </a:t>
            </a:r>
            <a:r>
              <a:rPr lang="es-ES_tradnl" dirty="0" err="1" smtClean="0"/>
              <a:t>tell</a:t>
            </a:r>
            <a:r>
              <a:rPr lang="es-ES_tradnl" dirty="0" smtClean="0"/>
              <a:t> me!</a:t>
            </a:r>
            <a:endParaRPr lang="es-ES_tradnl" dirty="0" smtClean="0"/>
          </a:p>
          <a:p>
            <a:pPr lvl="1"/>
            <a:r>
              <a:rPr lang="es-ES_tradnl" dirty="0" smtClean="0">
                <a:solidFill>
                  <a:schemeClr val="accent1"/>
                </a:solidFill>
              </a:rPr>
              <a:t>¡No </a:t>
            </a:r>
            <a:r>
              <a:rPr lang="es-ES_tradnl" dirty="0" smtClean="0">
                <a:solidFill>
                  <a:schemeClr val="accent1"/>
                </a:solidFill>
              </a:rPr>
              <a:t>me digas!</a:t>
            </a:r>
            <a:endParaRPr lang="es-ES_tradnl" dirty="0" smtClean="0">
              <a:solidFill>
                <a:schemeClr val="accent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Más Práctica – ¡Ten cuidado!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953000" y="2057400"/>
            <a:ext cx="3456395" cy="5232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s-ES_tradnl" sz="2800" dirty="0" smtClean="0"/>
              <a:t>YO – O – OPPOSITE</a:t>
            </a:r>
            <a:endParaRPr lang="en-US" sz="2800" dirty="0"/>
          </a:p>
        </p:txBody>
      </p:sp>
      <p:sp>
        <p:nvSpPr>
          <p:cNvPr id="5" name="Multiply 4"/>
          <p:cNvSpPr/>
          <p:nvPr/>
        </p:nvSpPr>
        <p:spPr>
          <a:xfrm>
            <a:off x="5943600" y="1905000"/>
            <a:ext cx="228600" cy="762000"/>
          </a:xfrm>
          <a:prstGeom prst="mathMultiply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_tradnl" sz="6000" dirty="0" err="1" smtClean="0">
                <a:solidFill>
                  <a:schemeClr val="accent1"/>
                </a:solidFill>
              </a:rPr>
              <a:t>To</a:t>
            </a:r>
            <a:r>
              <a:rPr lang="es-ES_tradnl" sz="6000" dirty="0" smtClean="0">
                <a:solidFill>
                  <a:schemeClr val="accent1"/>
                </a:solidFill>
              </a:rPr>
              <a:t> </a:t>
            </a:r>
            <a:r>
              <a:rPr lang="es-ES_tradnl" sz="6000" dirty="0" err="1" smtClean="0">
                <a:solidFill>
                  <a:schemeClr val="accent1"/>
                </a:solidFill>
              </a:rPr>
              <a:t>tell</a:t>
            </a:r>
            <a:r>
              <a:rPr lang="es-ES_tradnl" sz="6000" dirty="0" smtClean="0">
                <a:solidFill>
                  <a:schemeClr val="accent1"/>
                </a:solidFill>
              </a:rPr>
              <a:t> </a:t>
            </a:r>
            <a:r>
              <a:rPr lang="es-ES_tradnl" sz="6000" dirty="0" err="1" smtClean="0">
                <a:solidFill>
                  <a:schemeClr val="accent1"/>
                </a:solidFill>
              </a:rPr>
              <a:t>someone</a:t>
            </a:r>
            <a:r>
              <a:rPr lang="es-ES_tradnl" sz="6000" dirty="0" smtClean="0">
                <a:solidFill>
                  <a:schemeClr val="accent1"/>
                </a:solidFill>
              </a:rPr>
              <a:t> </a:t>
            </a:r>
            <a:r>
              <a:rPr lang="es-ES_tradnl" sz="6000" b="1" dirty="0" smtClean="0"/>
              <a:t>NOT</a:t>
            </a:r>
            <a:r>
              <a:rPr lang="es-ES_tradnl" sz="6000" dirty="0" smtClean="0">
                <a:solidFill>
                  <a:schemeClr val="accent1"/>
                </a:solidFill>
              </a:rPr>
              <a:t> </a:t>
            </a:r>
            <a:r>
              <a:rPr lang="es-ES_tradnl" sz="6000" dirty="0" err="1" smtClean="0">
                <a:solidFill>
                  <a:schemeClr val="accent1"/>
                </a:solidFill>
              </a:rPr>
              <a:t>to</a:t>
            </a:r>
            <a:r>
              <a:rPr lang="es-ES_tradnl" sz="6000" dirty="0" smtClean="0">
                <a:solidFill>
                  <a:schemeClr val="accent1"/>
                </a:solidFill>
              </a:rPr>
              <a:t> do </a:t>
            </a:r>
            <a:r>
              <a:rPr lang="es-ES_tradnl" sz="6000" dirty="0" err="1" smtClean="0">
                <a:solidFill>
                  <a:schemeClr val="accent1"/>
                </a:solidFill>
              </a:rPr>
              <a:t>something</a:t>
            </a:r>
            <a:r>
              <a:rPr lang="es-ES_tradnl" sz="6000" dirty="0" smtClean="0">
                <a:solidFill>
                  <a:schemeClr val="accent1"/>
                </a:solidFill>
              </a:rPr>
              <a:t>!</a:t>
            </a:r>
            <a:endParaRPr lang="en-US" sz="6000" dirty="0">
              <a:solidFill>
                <a:schemeClr val="accent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dirty="0" err="1" smtClean="0"/>
              <a:t>What</a:t>
            </a:r>
            <a:r>
              <a:rPr lang="es-ES_tradnl" dirty="0" smtClean="0"/>
              <a:t> are </a:t>
            </a:r>
            <a:r>
              <a:rPr lang="es-ES_tradnl" dirty="0" err="1" smtClean="0"/>
              <a:t>Negative</a:t>
            </a:r>
            <a:r>
              <a:rPr lang="es-ES_tradnl" dirty="0" smtClean="0"/>
              <a:t> Tú </a:t>
            </a:r>
            <a:r>
              <a:rPr lang="es-ES_tradnl" dirty="0" err="1" smtClean="0"/>
              <a:t>Commands</a:t>
            </a:r>
            <a:r>
              <a:rPr lang="es-ES_tradnl" dirty="0" smtClean="0"/>
              <a:t> </a:t>
            </a:r>
            <a:r>
              <a:rPr lang="es-ES_tradnl" dirty="0" err="1" smtClean="0"/>
              <a:t>used</a:t>
            </a:r>
            <a:r>
              <a:rPr lang="es-ES_tradnl" dirty="0" smtClean="0"/>
              <a:t> </a:t>
            </a:r>
            <a:r>
              <a:rPr lang="es-ES_tradnl" dirty="0" err="1" smtClean="0"/>
              <a:t>for</a:t>
            </a:r>
            <a:r>
              <a:rPr lang="es-ES_tradnl" dirty="0" smtClean="0"/>
              <a:t>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urved Right Arrow 13"/>
          <p:cNvSpPr/>
          <p:nvPr/>
        </p:nvSpPr>
        <p:spPr>
          <a:xfrm rot="9484910">
            <a:off x="7407061" y="2605856"/>
            <a:ext cx="1524000" cy="3236904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_tradnl" sz="2800" dirty="0" err="1" smtClean="0"/>
              <a:t>Follow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these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steps</a:t>
            </a:r>
            <a:r>
              <a:rPr lang="es-ES_tradnl" sz="2800" dirty="0" smtClean="0"/>
              <a:t>!</a:t>
            </a:r>
          </a:p>
          <a:p>
            <a:pPr lvl="1"/>
            <a:r>
              <a:rPr lang="es-ES_tradnl" sz="2800" dirty="0" smtClean="0"/>
              <a:t>1. </a:t>
            </a:r>
            <a:r>
              <a:rPr lang="es-ES_tradnl" sz="2800" dirty="0" err="1" smtClean="0"/>
              <a:t>Go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to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the</a:t>
            </a:r>
            <a:r>
              <a:rPr lang="es-ES_tradnl" sz="2800" dirty="0" smtClean="0"/>
              <a:t> _______ </a:t>
            </a:r>
            <a:r>
              <a:rPr lang="es-ES_tradnl" sz="2800" dirty="0" err="1" smtClean="0"/>
              <a:t>form</a:t>
            </a:r>
            <a:r>
              <a:rPr lang="es-ES_tradnl" sz="2800" dirty="0" smtClean="0"/>
              <a:t> of </a:t>
            </a:r>
            <a:r>
              <a:rPr lang="es-ES_tradnl" sz="2800" dirty="0" err="1" smtClean="0"/>
              <a:t>the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verb</a:t>
            </a:r>
            <a:r>
              <a:rPr lang="es-ES_tradnl" sz="2800" dirty="0" smtClean="0"/>
              <a:t>.</a:t>
            </a:r>
          </a:p>
          <a:p>
            <a:pPr lvl="1"/>
            <a:r>
              <a:rPr lang="es-ES_tradnl" sz="2800" dirty="0" smtClean="0"/>
              <a:t>2. </a:t>
            </a:r>
            <a:r>
              <a:rPr lang="es-ES_tradnl" sz="2800" dirty="0" err="1" smtClean="0"/>
              <a:t>Drop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the</a:t>
            </a:r>
            <a:r>
              <a:rPr lang="es-ES_tradnl" sz="2800" dirty="0" smtClean="0"/>
              <a:t> ________ </a:t>
            </a:r>
            <a:r>
              <a:rPr lang="es-ES_tradnl" sz="2800" dirty="0" err="1" smtClean="0"/>
              <a:t>ending</a:t>
            </a:r>
            <a:r>
              <a:rPr lang="es-ES_tradnl" sz="2800" dirty="0" smtClean="0"/>
              <a:t> of </a:t>
            </a:r>
            <a:r>
              <a:rPr lang="es-ES_tradnl" sz="2800" dirty="0" err="1" smtClean="0"/>
              <a:t>the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verb</a:t>
            </a:r>
            <a:r>
              <a:rPr lang="es-ES_tradnl" sz="2800" dirty="0" smtClean="0"/>
              <a:t>.</a:t>
            </a:r>
          </a:p>
          <a:p>
            <a:pPr lvl="1"/>
            <a:r>
              <a:rPr lang="es-ES_tradnl" sz="2800" dirty="0" smtClean="0"/>
              <a:t>3. </a:t>
            </a:r>
            <a:r>
              <a:rPr lang="es-ES_tradnl" sz="2800" dirty="0" err="1" smtClean="0"/>
              <a:t>For</a:t>
            </a:r>
            <a:r>
              <a:rPr lang="es-ES_tradnl" sz="2800" dirty="0" smtClean="0"/>
              <a:t> –AR </a:t>
            </a:r>
            <a:r>
              <a:rPr lang="es-ES_tradnl" sz="2800" dirty="0" err="1" smtClean="0"/>
              <a:t>verbs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add</a:t>
            </a:r>
            <a:r>
              <a:rPr lang="es-ES_tradnl" sz="2800" dirty="0" smtClean="0"/>
              <a:t>__________</a:t>
            </a:r>
          </a:p>
          <a:p>
            <a:pPr lvl="2">
              <a:buNone/>
            </a:pPr>
            <a:r>
              <a:rPr lang="es-ES_tradnl" sz="2800" dirty="0" smtClean="0"/>
              <a:t>		 </a:t>
            </a:r>
            <a:r>
              <a:rPr lang="es-ES_tradnl" sz="2800" dirty="0" err="1" smtClean="0"/>
              <a:t>For</a:t>
            </a:r>
            <a:r>
              <a:rPr lang="es-ES_tradnl" sz="2800" dirty="0" smtClean="0"/>
              <a:t> –ER/IR </a:t>
            </a:r>
            <a:r>
              <a:rPr lang="es-ES_tradnl" sz="2800" dirty="0" err="1" smtClean="0"/>
              <a:t>verbs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add</a:t>
            </a:r>
            <a:r>
              <a:rPr lang="es-ES_tradnl" sz="2800" dirty="0" smtClean="0"/>
              <a:t> ___________</a:t>
            </a:r>
          </a:p>
          <a:p>
            <a:pPr lvl="1"/>
            <a:r>
              <a:rPr lang="es-ES_tradnl" sz="2800" dirty="0" smtClean="0"/>
              <a:t>4.Put </a:t>
            </a:r>
            <a:r>
              <a:rPr lang="es-ES_tradnl" sz="2800" dirty="0" err="1" smtClean="0"/>
              <a:t>the</a:t>
            </a:r>
            <a:r>
              <a:rPr lang="es-ES_tradnl" sz="2800" dirty="0" smtClean="0"/>
              <a:t> ________ in </a:t>
            </a:r>
            <a:r>
              <a:rPr lang="es-ES_tradnl" sz="2800" dirty="0" err="1" smtClean="0"/>
              <a:t>front</a:t>
            </a:r>
            <a:r>
              <a:rPr lang="es-ES_tradnl" sz="2800" dirty="0" smtClean="0"/>
              <a:t> of </a:t>
            </a:r>
            <a:r>
              <a:rPr lang="es-ES_tradnl" sz="2800" dirty="0" err="1" smtClean="0"/>
              <a:t>the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changed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verb</a:t>
            </a:r>
            <a:r>
              <a:rPr lang="es-ES_tradnl" sz="2800" dirty="0" smtClean="0"/>
              <a:t>!</a:t>
            </a:r>
          </a:p>
          <a:p>
            <a:pPr lvl="1"/>
            <a:r>
              <a:rPr lang="es-ES_tradnl" sz="2800" dirty="0" smtClean="0"/>
              <a:t>5.State </a:t>
            </a:r>
            <a:r>
              <a:rPr lang="es-ES_tradnl" sz="2800" dirty="0" err="1" smtClean="0"/>
              <a:t>the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negative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command</a:t>
            </a:r>
            <a:r>
              <a:rPr lang="es-ES_tradnl" sz="2800" dirty="0" smtClean="0"/>
              <a:t>!</a:t>
            </a:r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dirty="0" err="1" smtClean="0"/>
              <a:t>How</a:t>
            </a:r>
            <a:r>
              <a:rPr lang="es-ES_tradnl" dirty="0" smtClean="0"/>
              <a:t> do </a:t>
            </a:r>
            <a:r>
              <a:rPr lang="es-ES_tradnl" dirty="0" err="1" smtClean="0"/>
              <a:t>you</a:t>
            </a:r>
            <a:r>
              <a:rPr lang="es-ES_tradnl" dirty="0" smtClean="0"/>
              <a:t> </a:t>
            </a:r>
            <a:r>
              <a:rPr lang="es-ES_tradnl" dirty="0" err="1" smtClean="0"/>
              <a:t>form</a:t>
            </a:r>
            <a:r>
              <a:rPr lang="es-ES_tradnl" dirty="0" smtClean="0"/>
              <a:t> </a:t>
            </a:r>
            <a:r>
              <a:rPr lang="es-ES_tradnl" dirty="0" err="1" smtClean="0"/>
              <a:t>the</a:t>
            </a:r>
            <a:r>
              <a:rPr lang="es-ES_tradnl" dirty="0" smtClean="0">
                <a:solidFill>
                  <a:schemeClr val="tx1"/>
                </a:solidFill>
              </a:rPr>
              <a:t> REGULAR </a:t>
            </a:r>
            <a:r>
              <a:rPr lang="es-ES_tradnl" dirty="0" err="1" smtClean="0"/>
              <a:t>negative</a:t>
            </a:r>
            <a:r>
              <a:rPr lang="es-ES_tradnl" dirty="0" smtClean="0"/>
              <a:t> Tú </a:t>
            </a:r>
            <a:r>
              <a:rPr lang="es-ES_tradnl" dirty="0" err="1" smtClean="0"/>
              <a:t>Commands</a:t>
            </a:r>
            <a:r>
              <a:rPr lang="es-ES_tradnl" dirty="0" smtClean="0"/>
              <a:t>?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57200" y="5334000"/>
            <a:ext cx="8760732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lvl="0" algn="ctr"/>
            <a:r>
              <a:rPr lang="en-US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Yo</a:t>
            </a:r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– O- OPPOSITE </a:t>
            </a:r>
            <a:r>
              <a:rPr lang="en-US" sz="4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(</a:t>
            </a:r>
            <a:r>
              <a:rPr lang="en-US" sz="3200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tú</a:t>
            </a:r>
            <a:r>
              <a:rPr lang="en-US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form</a:t>
            </a:r>
            <a:r>
              <a:rPr lang="en-US" sz="4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)</a:t>
            </a:r>
            <a:endParaRPr lang="en-US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71800" y="3657600"/>
            <a:ext cx="1066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accent1"/>
                </a:solidFill>
              </a:rPr>
              <a:t>NO</a:t>
            </a:r>
            <a:endParaRPr lang="en-US" sz="4000" dirty="0">
              <a:solidFill>
                <a:schemeClr val="accent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657600" y="1806714"/>
            <a:ext cx="1066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err="1" smtClean="0">
                <a:solidFill>
                  <a:schemeClr val="accent1"/>
                </a:solidFill>
              </a:rPr>
              <a:t>Yo</a:t>
            </a:r>
            <a:endParaRPr lang="en-US" sz="4000" dirty="0">
              <a:solidFill>
                <a:schemeClr val="accent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05200" y="2263914"/>
            <a:ext cx="1066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accent1"/>
                </a:solidFill>
              </a:rPr>
              <a:t>“o”</a:t>
            </a:r>
            <a:endParaRPr lang="en-US" sz="4000" dirty="0">
              <a:solidFill>
                <a:schemeClr val="accent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91200" y="3178314"/>
            <a:ext cx="1066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accent1"/>
                </a:solidFill>
              </a:rPr>
              <a:t>as</a:t>
            </a:r>
            <a:endParaRPr lang="en-US" sz="4000" dirty="0">
              <a:solidFill>
                <a:schemeClr val="accent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29200" y="2667000"/>
            <a:ext cx="1066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err="1" smtClean="0">
                <a:solidFill>
                  <a:schemeClr val="accent1"/>
                </a:solidFill>
              </a:rPr>
              <a:t>es</a:t>
            </a:r>
            <a:endParaRPr lang="en-US" sz="4000" dirty="0">
              <a:solidFill>
                <a:schemeClr val="accent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976460" y="5325070"/>
            <a:ext cx="130014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_tradnl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X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" grpId="0" uiExpand="1" build="p"/>
      <p:bldP spid="4" grpId="0"/>
      <p:bldP spid="7" grpId="0"/>
      <p:bldP spid="8" grpId="0"/>
      <p:bldP spid="9" grpId="0"/>
      <p:bldP spid="10" grpId="0"/>
      <p:bldP spid="11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87094" y="379274"/>
            <a:ext cx="854112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lvl="0" algn="ctr"/>
            <a:r>
              <a:rPr lang="en-US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Yo</a:t>
            </a:r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– O- OPPOSITE </a:t>
            </a:r>
            <a:r>
              <a:rPr lang="en-US" sz="40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(</a:t>
            </a:r>
            <a:r>
              <a:rPr lang="en-US" sz="2800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tú</a:t>
            </a:r>
            <a:r>
              <a:rPr lang="en-US" sz="28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form</a:t>
            </a:r>
            <a:r>
              <a:rPr lang="en-US" sz="40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)</a:t>
            </a:r>
            <a:r>
              <a:rPr lang="en-US" sz="54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en-US" sz="54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3726916"/>
              </p:ext>
            </p:extLst>
          </p:nvPr>
        </p:nvGraphicFramePr>
        <p:xfrm>
          <a:off x="1143000" y="1371600"/>
          <a:ext cx="6629400" cy="4511040"/>
        </p:xfrm>
        <a:graphic>
          <a:graphicData uri="http://schemas.openxmlformats.org/drawingml/2006/table">
            <a:tbl>
              <a:tblPr firstRow="1" bandRow="1">
                <a:tableStyleId>{D113A9D2-9D6B-4929-AA2D-F23B5EE8CBE7}</a:tableStyleId>
              </a:tblPr>
              <a:tblGrid>
                <a:gridCol w="2209800"/>
                <a:gridCol w="2209800"/>
                <a:gridCol w="2209800"/>
              </a:tblGrid>
              <a:tr h="990600">
                <a:tc>
                  <a:txBody>
                    <a:bodyPr/>
                    <a:lstStyle/>
                    <a:p>
                      <a:pPr algn="ctr"/>
                      <a:r>
                        <a:rPr lang="es-ES_tradnl" sz="2400" dirty="0" err="1" smtClean="0"/>
                        <a:t>Infinitive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400" dirty="0" smtClean="0"/>
                        <a:t>Yo </a:t>
                      </a:r>
                      <a:r>
                        <a:rPr lang="es-ES_tradnl" sz="2400" dirty="0" err="1" smtClean="0"/>
                        <a:t>form</a:t>
                      </a:r>
                      <a:r>
                        <a:rPr lang="es-ES_tradnl" sz="2400" dirty="0" smtClean="0"/>
                        <a:t> (</a:t>
                      </a:r>
                      <a:r>
                        <a:rPr lang="es-ES_tradnl" sz="2400" dirty="0" err="1" smtClean="0"/>
                        <a:t>Drop</a:t>
                      </a:r>
                      <a:r>
                        <a:rPr lang="es-ES_tradnl" sz="2400" baseline="0" dirty="0" smtClean="0"/>
                        <a:t> </a:t>
                      </a:r>
                      <a:r>
                        <a:rPr lang="es-ES_tradnl" sz="2400" baseline="0" dirty="0" err="1" smtClean="0"/>
                        <a:t>the</a:t>
                      </a:r>
                      <a:r>
                        <a:rPr lang="es-ES_tradnl" sz="2400" baseline="0" dirty="0" smtClean="0"/>
                        <a:t> “o”)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400" dirty="0" err="1" smtClean="0"/>
                        <a:t>Negative</a:t>
                      </a:r>
                      <a:r>
                        <a:rPr lang="es-ES_tradnl" sz="2400" dirty="0" smtClean="0"/>
                        <a:t> Tú </a:t>
                      </a:r>
                      <a:r>
                        <a:rPr lang="es-ES_tradnl" sz="2400" dirty="0" err="1" smtClean="0"/>
                        <a:t>Command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3000">
                <a:tc>
                  <a:txBody>
                    <a:bodyPr/>
                    <a:lstStyle/>
                    <a:p>
                      <a:r>
                        <a:rPr lang="es-ES_tradnl" sz="3600" dirty="0" smtClean="0"/>
                        <a:t>Hablar</a:t>
                      </a:r>
                      <a:endParaRPr lang="en-US" sz="3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Hablo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 </a:t>
                      </a:r>
                      <a:r>
                        <a:rPr lang="en-US" dirty="0" err="1" smtClean="0"/>
                        <a:t>hables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3000">
                <a:tc>
                  <a:txBody>
                    <a:bodyPr/>
                    <a:lstStyle/>
                    <a:p>
                      <a:r>
                        <a:rPr lang="es-ES_tradnl" sz="3600" dirty="0" smtClean="0"/>
                        <a:t>Volver</a:t>
                      </a:r>
                      <a:r>
                        <a:rPr lang="es-ES_tradnl" sz="3600" baseline="0" dirty="0" smtClean="0"/>
                        <a:t> (0</a:t>
                      </a:r>
                      <a:r>
                        <a:rPr lang="es-ES_tradnl" sz="3600" baseline="0" dirty="0" smtClean="0">
                          <a:sym typeface="Wingdings" pitchFamily="2" charset="2"/>
                        </a:rPr>
                        <a:t>UE)</a:t>
                      </a:r>
                      <a:endParaRPr lang="en-US" sz="3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Vuelvo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 No </a:t>
                      </a:r>
                      <a:r>
                        <a:rPr lang="en-US" dirty="0" err="1" smtClean="0"/>
                        <a:t>Vuelvas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3000">
                <a:tc>
                  <a:txBody>
                    <a:bodyPr/>
                    <a:lstStyle/>
                    <a:p>
                      <a:r>
                        <a:rPr lang="en-US" sz="3600" dirty="0" err="1" smtClean="0"/>
                        <a:t>Venir</a:t>
                      </a:r>
                      <a:r>
                        <a:rPr lang="en-US" sz="3600" dirty="0" smtClean="0"/>
                        <a:t> (</a:t>
                      </a:r>
                      <a:r>
                        <a:rPr lang="en-US" sz="3600" dirty="0" err="1" smtClean="0"/>
                        <a:t>yo</a:t>
                      </a:r>
                      <a:r>
                        <a:rPr lang="en-US" sz="3600" dirty="0" smtClean="0"/>
                        <a:t>-go)</a:t>
                      </a:r>
                      <a:endParaRPr lang="en-US" sz="3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Vengo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 No </a:t>
                      </a:r>
                      <a:r>
                        <a:rPr lang="en-US" dirty="0" err="1" smtClean="0"/>
                        <a:t>Vengas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1676400" y="381000"/>
            <a:ext cx="130014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_tradnl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X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err="1" smtClean="0"/>
              <a:t>Change</a:t>
            </a:r>
            <a:r>
              <a:rPr lang="es-ES_tradnl" dirty="0" smtClean="0"/>
              <a:t>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following</a:t>
            </a:r>
            <a:r>
              <a:rPr lang="es-ES_tradnl" dirty="0" smtClean="0"/>
              <a:t> </a:t>
            </a:r>
            <a:r>
              <a:rPr lang="es-ES_tradnl" dirty="0" err="1" smtClean="0"/>
              <a:t>infinitives</a:t>
            </a:r>
            <a:r>
              <a:rPr lang="es-ES_tradnl" dirty="0" smtClean="0"/>
              <a:t> </a:t>
            </a:r>
            <a:r>
              <a:rPr lang="es-ES_tradnl" dirty="0" err="1" smtClean="0"/>
              <a:t>into</a:t>
            </a:r>
            <a:r>
              <a:rPr lang="es-ES_tradnl" dirty="0" smtClean="0"/>
              <a:t> </a:t>
            </a:r>
            <a:r>
              <a:rPr lang="es-ES_tradnl" dirty="0" err="1" smtClean="0"/>
              <a:t>negative</a:t>
            </a:r>
            <a:r>
              <a:rPr lang="es-ES_tradnl" dirty="0" smtClean="0"/>
              <a:t> Tú </a:t>
            </a:r>
            <a:r>
              <a:rPr lang="es-ES_tradnl" dirty="0" err="1" smtClean="0"/>
              <a:t>Commands</a:t>
            </a:r>
            <a:endParaRPr lang="es-ES_tradnl" dirty="0" smtClean="0"/>
          </a:p>
          <a:p>
            <a:pPr lvl="1"/>
            <a:r>
              <a:rPr lang="es-ES_tradnl" sz="3600" dirty="0" smtClean="0"/>
              <a:t>1. Usar 		___________________</a:t>
            </a:r>
          </a:p>
          <a:p>
            <a:pPr lvl="1"/>
            <a:r>
              <a:rPr lang="es-ES_tradnl" sz="3600" dirty="0" smtClean="0"/>
              <a:t>2. Bailar		___________________</a:t>
            </a:r>
          </a:p>
          <a:p>
            <a:pPr lvl="1"/>
            <a:r>
              <a:rPr lang="es-ES_tradnl" sz="3600" dirty="0" smtClean="0"/>
              <a:t>3. Beber		___________________</a:t>
            </a:r>
          </a:p>
          <a:p>
            <a:pPr lvl="1"/>
            <a:r>
              <a:rPr lang="es-ES_tradnl" sz="3600" dirty="0" smtClean="0"/>
              <a:t>4. Comer		___________________</a:t>
            </a:r>
          </a:p>
          <a:p>
            <a:pPr lvl="1"/>
            <a:r>
              <a:rPr lang="es-ES_tradnl" sz="3600" dirty="0" smtClean="0"/>
              <a:t>5. Mirar		___________________</a:t>
            </a:r>
            <a:endParaRPr lang="en-US" sz="3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-76200"/>
            <a:ext cx="8229600" cy="1143000"/>
          </a:xfrm>
        </p:spPr>
        <p:txBody>
          <a:bodyPr/>
          <a:lstStyle/>
          <a:p>
            <a:r>
              <a:rPr lang="en-US" dirty="0" smtClean="0"/>
              <a:t>¡La pr</a:t>
            </a:r>
            <a:r>
              <a:rPr lang="es-ES_tradnl" dirty="0" err="1" smtClean="0"/>
              <a:t>áctica</a:t>
            </a:r>
            <a:r>
              <a:rPr lang="es-ES_tradnl" dirty="0" smtClean="0"/>
              <a:t>!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0" y="2173069"/>
            <a:ext cx="259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3600" dirty="0" smtClean="0">
                <a:solidFill>
                  <a:schemeClr val="accent5"/>
                </a:solidFill>
              </a:rPr>
              <a:t>No uses</a:t>
            </a:r>
            <a:endParaRPr lang="en-US" sz="3600" dirty="0">
              <a:solidFill>
                <a:schemeClr val="accent5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48200" y="2858869"/>
            <a:ext cx="259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3600" dirty="0" smtClean="0">
                <a:solidFill>
                  <a:schemeClr val="accent5"/>
                </a:solidFill>
              </a:rPr>
              <a:t>No bailes</a:t>
            </a:r>
            <a:endParaRPr lang="en-US" sz="3600" dirty="0">
              <a:solidFill>
                <a:schemeClr val="accent5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0" y="3429000"/>
            <a:ext cx="259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3600" dirty="0" smtClean="0">
                <a:solidFill>
                  <a:schemeClr val="accent5"/>
                </a:solidFill>
              </a:rPr>
              <a:t>No bebas</a:t>
            </a:r>
            <a:endParaRPr lang="en-US" sz="3600" dirty="0">
              <a:solidFill>
                <a:schemeClr val="accent5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0" y="4001869"/>
            <a:ext cx="259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3600" dirty="0" smtClean="0">
                <a:solidFill>
                  <a:schemeClr val="accent5"/>
                </a:solidFill>
              </a:rPr>
              <a:t>No comas</a:t>
            </a:r>
            <a:endParaRPr lang="en-US" sz="3600" dirty="0">
              <a:solidFill>
                <a:schemeClr val="accent5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48200" y="4572000"/>
            <a:ext cx="259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3600" dirty="0" smtClean="0">
                <a:solidFill>
                  <a:schemeClr val="accent5"/>
                </a:solidFill>
              </a:rPr>
              <a:t>No mires</a:t>
            </a:r>
            <a:endParaRPr lang="en-US" sz="3600" dirty="0">
              <a:solidFill>
                <a:schemeClr val="accent5"/>
              </a:solidFill>
            </a:endParaRPr>
          </a:p>
        </p:txBody>
      </p:sp>
      <p:sp>
        <p:nvSpPr>
          <p:cNvPr id="9" name="Title 3"/>
          <p:cNvSpPr txBox="1">
            <a:spLocks/>
          </p:cNvSpPr>
          <p:nvPr/>
        </p:nvSpPr>
        <p:spPr>
          <a:xfrm>
            <a:off x="1295400" y="995809"/>
            <a:ext cx="7239000" cy="76944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all" spc="0" normalizeH="0" baseline="0" noProof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Yo</a:t>
            </a:r>
            <a:r>
              <a:rPr kumimoji="0" lang="en-US" sz="4400" b="1" i="0" u="none" strike="noStrike" kern="1200" cap="all" spc="0" normalizeH="0" baseline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 – O- OPPOSITE </a:t>
            </a:r>
            <a:r>
              <a:rPr kumimoji="0" lang="en-US" sz="3600" b="1" i="0" u="none" strike="noStrike" kern="1200" cap="all" spc="0" normalizeH="0" baseline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(</a:t>
            </a:r>
            <a:r>
              <a:rPr kumimoji="0" lang="en-US" sz="2400" b="1" i="0" u="none" strike="noStrike" kern="1200" cap="all" spc="0" normalizeH="0" baseline="0" noProof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tú</a:t>
            </a:r>
            <a:r>
              <a:rPr kumimoji="0" lang="en-US" sz="2400" b="1" i="0" u="none" strike="noStrike" kern="1200" cap="all" spc="0" normalizeH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 form</a:t>
            </a:r>
            <a:r>
              <a:rPr kumimoji="0" lang="en-US" sz="3600" b="1" i="0" u="none" strike="noStrike" kern="1200" cap="all" spc="0" normalizeH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)</a:t>
            </a:r>
            <a:endParaRPr kumimoji="0" lang="en-US" sz="2400" b="1" i="0" u="none" strike="noStrike" kern="1200" cap="all" spc="0" normalizeH="0" baseline="0" noProof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514600" y="981670"/>
            <a:ext cx="130014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_tradnl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X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dirty="0" err="1" smtClean="0"/>
              <a:t>What</a:t>
            </a:r>
            <a:r>
              <a:rPr lang="es-ES_tradnl" dirty="0" smtClean="0"/>
              <a:t> are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smtClean="0">
                <a:solidFill>
                  <a:schemeClr val="tx1"/>
                </a:solidFill>
              </a:rPr>
              <a:t>IRREGULAR </a:t>
            </a:r>
            <a:r>
              <a:rPr lang="es-ES_tradnl" dirty="0" err="1" smtClean="0"/>
              <a:t>negative</a:t>
            </a:r>
            <a:r>
              <a:rPr lang="es-ES_tradnl" dirty="0" smtClean="0"/>
              <a:t> Tú </a:t>
            </a:r>
            <a:r>
              <a:rPr lang="es-ES_tradnl" dirty="0" err="1" smtClean="0"/>
              <a:t>Commands</a:t>
            </a:r>
            <a:r>
              <a:rPr lang="es-ES_tradnl" dirty="0" smtClean="0"/>
              <a:t>! 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0430100"/>
              </p:ext>
            </p:extLst>
          </p:nvPr>
        </p:nvGraphicFramePr>
        <p:xfrm>
          <a:off x="1524000" y="1473200"/>
          <a:ext cx="5867400" cy="3676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3700"/>
                <a:gridCol w="2933700"/>
              </a:tblGrid>
              <a:tr h="778641">
                <a:tc>
                  <a:txBody>
                    <a:bodyPr/>
                    <a:lstStyle/>
                    <a:p>
                      <a:r>
                        <a:rPr lang="es-ES_tradnl" sz="2400" dirty="0" smtClean="0"/>
                        <a:t>INFINITIVE</a:t>
                      </a:r>
                    </a:p>
                    <a:p>
                      <a:r>
                        <a:rPr lang="es-ES_tradnl" sz="2400" baseline="0" dirty="0" smtClean="0"/>
                        <a:t>(Yo </a:t>
                      </a:r>
                      <a:r>
                        <a:rPr lang="es-ES_tradnl" sz="2400" baseline="0" dirty="0" err="1" smtClean="0"/>
                        <a:t>Form</a:t>
                      </a:r>
                      <a:r>
                        <a:rPr lang="es-ES_tradnl" sz="2400" baseline="0" dirty="0" smtClean="0"/>
                        <a:t>)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2400" dirty="0" err="1" smtClean="0"/>
                        <a:t>Negative</a:t>
                      </a:r>
                      <a:r>
                        <a:rPr lang="es-ES_tradnl" sz="2400" baseline="0" dirty="0" smtClean="0"/>
                        <a:t> Tú </a:t>
                      </a:r>
                      <a:r>
                        <a:rPr lang="es-ES_tradnl" sz="2400" baseline="0" dirty="0" err="1" smtClean="0"/>
                        <a:t>Command</a:t>
                      </a:r>
                      <a:endParaRPr lang="en-US" sz="2400" dirty="0"/>
                    </a:p>
                  </a:txBody>
                  <a:tcPr/>
                </a:tc>
              </a:tr>
              <a:tr h="570712">
                <a:tc>
                  <a:txBody>
                    <a:bodyPr/>
                    <a:lstStyle/>
                    <a:p>
                      <a:r>
                        <a:rPr lang="es-ES_tradnl" sz="2400" dirty="0" smtClean="0"/>
                        <a:t>Dar</a:t>
                      </a:r>
                      <a:r>
                        <a:rPr lang="es-ES_tradnl" sz="2400" baseline="0" dirty="0" smtClean="0"/>
                        <a:t> (doy)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2400" dirty="0" smtClean="0"/>
                        <a:t>No des</a:t>
                      </a:r>
                      <a:endParaRPr lang="en-US" sz="2400" dirty="0"/>
                    </a:p>
                  </a:txBody>
                  <a:tcPr/>
                </a:tc>
              </a:tr>
              <a:tr h="570712">
                <a:tc>
                  <a:txBody>
                    <a:bodyPr/>
                    <a:lstStyle/>
                    <a:p>
                      <a:r>
                        <a:rPr lang="es-ES_tradnl" sz="2400" dirty="0" smtClean="0"/>
                        <a:t>Estar (estoy)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2400" dirty="0" smtClean="0"/>
                        <a:t>No estés</a:t>
                      </a:r>
                      <a:endParaRPr lang="en-US" sz="2400" dirty="0"/>
                    </a:p>
                  </a:txBody>
                  <a:tcPr/>
                </a:tc>
              </a:tr>
              <a:tr h="570712">
                <a:tc>
                  <a:txBody>
                    <a:bodyPr/>
                    <a:lstStyle/>
                    <a:p>
                      <a:r>
                        <a:rPr lang="es-ES_tradnl" sz="2400" dirty="0" smtClean="0"/>
                        <a:t>Ir (voy)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2400" dirty="0" smtClean="0"/>
                        <a:t>No vayas</a:t>
                      </a:r>
                    </a:p>
                  </a:txBody>
                  <a:tcPr/>
                </a:tc>
              </a:tr>
              <a:tr h="570712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Saber</a:t>
                      </a:r>
                      <a:r>
                        <a:rPr lang="en-US" sz="2400" baseline="0" dirty="0" smtClean="0"/>
                        <a:t> (</a:t>
                      </a:r>
                      <a:r>
                        <a:rPr lang="en-US" sz="2400" baseline="0" dirty="0" err="1" smtClean="0"/>
                        <a:t>sé</a:t>
                      </a:r>
                      <a:r>
                        <a:rPr lang="en-US" sz="2400" baseline="0" dirty="0" smtClean="0"/>
                        <a:t>)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2400" dirty="0" smtClean="0"/>
                        <a:t>No sepas</a:t>
                      </a:r>
                    </a:p>
                  </a:txBody>
                  <a:tcPr/>
                </a:tc>
              </a:tr>
              <a:tr h="570712">
                <a:tc>
                  <a:txBody>
                    <a:bodyPr/>
                    <a:lstStyle/>
                    <a:p>
                      <a:r>
                        <a:rPr lang="es-ES_tradnl" sz="2400" dirty="0" smtClean="0"/>
                        <a:t>Ser (soy)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2400" dirty="0" smtClean="0"/>
                        <a:t>No</a:t>
                      </a:r>
                      <a:r>
                        <a:rPr lang="es-ES_tradnl" sz="2400" baseline="0" dirty="0" smtClean="0"/>
                        <a:t> seas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209800" y="5276671"/>
            <a:ext cx="6781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b="1" dirty="0" err="1" smtClean="0"/>
              <a:t>Notice</a:t>
            </a:r>
            <a:r>
              <a:rPr lang="es-ES_tradnl" sz="2400" b="1" dirty="0" smtClean="0"/>
              <a:t>: </a:t>
            </a:r>
            <a:r>
              <a:rPr lang="es-ES_tradnl" sz="2400" dirty="0" err="1" smtClean="0"/>
              <a:t>None</a:t>
            </a:r>
            <a:r>
              <a:rPr lang="es-ES_tradnl" sz="2400" dirty="0" smtClean="0"/>
              <a:t> of </a:t>
            </a:r>
            <a:r>
              <a:rPr lang="es-ES_tradnl" sz="2400" dirty="0" err="1" smtClean="0"/>
              <a:t>these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commands</a:t>
            </a:r>
            <a:r>
              <a:rPr lang="es-ES_tradnl" sz="2400" dirty="0" smtClean="0"/>
              <a:t> in </a:t>
            </a:r>
            <a:r>
              <a:rPr lang="es-ES_tradnl" sz="2400" dirty="0" err="1" smtClean="0"/>
              <a:t>the</a:t>
            </a:r>
            <a:r>
              <a:rPr lang="es-ES_tradnl" sz="2400" dirty="0" smtClean="0"/>
              <a:t> </a:t>
            </a:r>
            <a:r>
              <a:rPr lang="es-ES_tradnl" sz="2400" b="1" dirty="0" smtClean="0"/>
              <a:t>YO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form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end</a:t>
            </a:r>
            <a:r>
              <a:rPr lang="es-ES_tradnl" sz="2400" dirty="0" smtClean="0"/>
              <a:t> in </a:t>
            </a:r>
            <a:r>
              <a:rPr lang="es-ES_tradnl" sz="2400" b="1" dirty="0" smtClean="0"/>
              <a:t>O</a:t>
            </a:r>
            <a:r>
              <a:rPr lang="es-ES_tradnl" sz="2400" dirty="0" smtClean="0"/>
              <a:t>. </a:t>
            </a:r>
            <a:r>
              <a:rPr lang="es-ES_tradnl" sz="2400" dirty="0" err="1" smtClean="0"/>
              <a:t>They</a:t>
            </a:r>
            <a:r>
              <a:rPr lang="es-ES_tradnl" sz="2400" dirty="0" smtClean="0"/>
              <a:t> are irregular in </a:t>
            </a:r>
            <a:r>
              <a:rPr lang="es-ES_tradnl" sz="2400" dirty="0" err="1" smtClean="0"/>
              <a:t>the</a:t>
            </a:r>
            <a:r>
              <a:rPr lang="es-ES_tradnl" sz="2400" dirty="0" smtClean="0"/>
              <a:t> Yo </a:t>
            </a:r>
            <a:r>
              <a:rPr lang="es-ES_tradnl" sz="2400" dirty="0" err="1" smtClean="0"/>
              <a:t>form</a:t>
            </a:r>
            <a:r>
              <a:rPr lang="es-ES_tradnl" sz="2400" dirty="0" smtClean="0"/>
              <a:t> and as </a:t>
            </a:r>
            <a:r>
              <a:rPr lang="es-ES_tradnl" sz="2400" dirty="0" err="1" smtClean="0"/>
              <a:t>commands</a:t>
            </a:r>
            <a:r>
              <a:rPr lang="es-ES_tradnl" sz="2400" dirty="0" smtClean="0"/>
              <a:t>! </a:t>
            </a:r>
            <a:r>
              <a:rPr lang="es-ES_tradnl" sz="2400" dirty="0" smtClean="0">
                <a:sym typeface="Wingdings" pitchFamily="2" charset="2"/>
              </a:rPr>
              <a:t>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_tradnl" sz="2400" dirty="0" err="1" smtClean="0"/>
              <a:t>Write</a:t>
            </a:r>
            <a:r>
              <a:rPr lang="es-ES_tradnl" sz="2400" dirty="0" smtClean="0"/>
              <a:t> a NO </a:t>
            </a:r>
            <a:r>
              <a:rPr lang="es-ES_tradnl" sz="2400" dirty="0" err="1" smtClean="0"/>
              <a:t>to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begin</a:t>
            </a:r>
            <a:endParaRPr lang="es-ES_tradnl" sz="2400" dirty="0" smtClean="0"/>
          </a:p>
          <a:p>
            <a:r>
              <a:rPr lang="es-ES_tradnl" sz="2400" dirty="0" err="1" smtClean="0"/>
              <a:t>Bring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the</a:t>
            </a:r>
            <a:r>
              <a:rPr lang="es-ES_tradnl" sz="2400" dirty="0" smtClean="0"/>
              <a:t> “se” </a:t>
            </a:r>
            <a:r>
              <a:rPr lang="es-ES_tradnl" sz="2400" dirty="0" err="1" smtClean="0"/>
              <a:t>to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the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front</a:t>
            </a:r>
            <a:endParaRPr lang="es-ES_tradnl" sz="2400" dirty="0" smtClean="0"/>
          </a:p>
          <a:p>
            <a:r>
              <a:rPr lang="es-ES_tradnl" sz="2400" dirty="0" err="1" smtClean="0"/>
              <a:t>Change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the</a:t>
            </a:r>
            <a:r>
              <a:rPr lang="es-ES_tradnl" sz="2400" dirty="0" smtClean="0"/>
              <a:t> “se” </a:t>
            </a:r>
            <a:r>
              <a:rPr lang="es-ES_tradnl" sz="2400" dirty="0" err="1" smtClean="0"/>
              <a:t>to</a:t>
            </a:r>
            <a:r>
              <a:rPr lang="es-ES_tradnl" sz="2400" dirty="0" smtClean="0"/>
              <a:t> a “te” </a:t>
            </a:r>
            <a:r>
              <a:rPr lang="es-ES_tradnl" sz="2400" dirty="0" err="1" smtClean="0"/>
              <a:t>since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you</a:t>
            </a:r>
            <a:r>
              <a:rPr lang="es-ES_tradnl" sz="2400" dirty="0" smtClean="0"/>
              <a:t> are </a:t>
            </a:r>
            <a:r>
              <a:rPr lang="es-ES_tradnl" sz="2400" dirty="0" err="1" smtClean="0"/>
              <a:t>talking</a:t>
            </a:r>
            <a:r>
              <a:rPr lang="es-ES_tradnl" sz="2400" dirty="0" smtClean="0"/>
              <a:t> in </a:t>
            </a:r>
            <a:r>
              <a:rPr lang="es-ES_tradnl" sz="2400" dirty="0" err="1" smtClean="0"/>
              <a:t>the</a:t>
            </a:r>
            <a:r>
              <a:rPr lang="es-ES_tradnl" sz="2400" dirty="0" smtClean="0"/>
              <a:t> TÚ </a:t>
            </a:r>
            <a:r>
              <a:rPr lang="es-ES_tradnl" sz="2400" dirty="0" err="1" smtClean="0"/>
              <a:t>form</a:t>
            </a:r>
            <a:r>
              <a:rPr lang="es-ES_tradnl" sz="2400" dirty="0" smtClean="0"/>
              <a:t> </a:t>
            </a:r>
          </a:p>
          <a:p>
            <a:r>
              <a:rPr lang="es-ES_tradnl" sz="2400" dirty="0" err="1" smtClean="0"/>
              <a:t>Follow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the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same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steps</a:t>
            </a:r>
            <a:r>
              <a:rPr lang="es-ES_tradnl" sz="2400" dirty="0" smtClean="0"/>
              <a:t> as </a:t>
            </a:r>
            <a:r>
              <a:rPr lang="es-ES_tradnl" sz="2400" dirty="0" err="1" smtClean="0"/>
              <a:t>before</a:t>
            </a:r>
            <a:r>
              <a:rPr lang="es-ES_tradnl" sz="2400" dirty="0" smtClean="0"/>
              <a:t> (Yo – O – </a:t>
            </a:r>
            <a:r>
              <a:rPr lang="es-ES_tradnl" sz="2400" dirty="0" err="1" smtClean="0"/>
              <a:t>Opposite</a:t>
            </a:r>
            <a:r>
              <a:rPr lang="es-ES_tradnl" sz="2400" dirty="0" smtClean="0"/>
              <a:t>) </a:t>
            </a:r>
            <a:r>
              <a:rPr lang="es-ES_tradnl" sz="2400" dirty="0" err="1" smtClean="0"/>
              <a:t>for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the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remaining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part</a:t>
            </a:r>
            <a:r>
              <a:rPr lang="es-ES_tradnl" sz="2400" dirty="0" smtClean="0"/>
              <a:t> of </a:t>
            </a:r>
            <a:r>
              <a:rPr lang="es-ES_tradnl" sz="2400" dirty="0" err="1" smtClean="0"/>
              <a:t>the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verb</a:t>
            </a:r>
            <a:endParaRPr lang="es-ES_tradnl" sz="2400" dirty="0" smtClean="0"/>
          </a:p>
          <a:p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dirty="0" err="1" smtClean="0"/>
              <a:t>How</a:t>
            </a:r>
            <a:r>
              <a:rPr lang="es-ES_tradnl" dirty="0" smtClean="0"/>
              <a:t> do </a:t>
            </a:r>
            <a:r>
              <a:rPr lang="es-ES_tradnl" dirty="0" err="1" smtClean="0"/>
              <a:t>you</a:t>
            </a:r>
            <a:r>
              <a:rPr lang="es-ES_tradnl" dirty="0" smtClean="0"/>
              <a:t> </a:t>
            </a:r>
            <a:r>
              <a:rPr lang="es-ES_tradnl" dirty="0" err="1" smtClean="0"/>
              <a:t>form</a:t>
            </a:r>
            <a:r>
              <a:rPr lang="es-ES_tradnl" dirty="0" smtClean="0"/>
              <a:t> a </a:t>
            </a:r>
            <a:r>
              <a:rPr lang="es-ES_tradnl" dirty="0" err="1" smtClean="0"/>
              <a:t>negative</a:t>
            </a:r>
            <a:r>
              <a:rPr lang="es-ES_tradnl" dirty="0" smtClean="0"/>
              <a:t> tú </a:t>
            </a:r>
            <a:r>
              <a:rPr lang="es-ES_tradnl" dirty="0" err="1" smtClean="0"/>
              <a:t>command</a:t>
            </a:r>
            <a:r>
              <a:rPr lang="es-ES_tradnl" dirty="0" smtClean="0"/>
              <a:t> </a:t>
            </a:r>
            <a:r>
              <a:rPr lang="es-ES_tradnl" dirty="0" err="1" smtClean="0"/>
              <a:t>that</a:t>
            </a:r>
            <a:r>
              <a:rPr lang="es-ES_tradnl" dirty="0" smtClean="0"/>
              <a:t> </a:t>
            </a:r>
            <a:r>
              <a:rPr lang="es-ES_tradnl" dirty="0" err="1" smtClean="0"/>
              <a:t>is</a:t>
            </a:r>
            <a:r>
              <a:rPr lang="es-ES_tradnl" dirty="0" smtClean="0"/>
              <a:t> REFLEXIVE?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057400" y="3810000"/>
            <a:ext cx="339067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ES_tradnl" sz="4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NO</a:t>
            </a:r>
            <a:r>
              <a:rPr lang="es-ES_tradnl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ducharse</a:t>
            </a:r>
            <a:endParaRPr lang="en-US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88453" y="4419600"/>
            <a:ext cx="340029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ES_tradnl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No</a:t>
            </a:r>
            <a:r>
              <a:rPr lang="es-ES_tradnl" sz="4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te </a:t>
            </a:r>
            <a:r>
              <a:rPr lang="es-ES_tradnl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duch</a:t>
            </a:r>
            <a:r>
              <a:rPr lang="es-ES_tradnl" sz="4000" b="1" u="sng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ar</a:t>
            </a:r>
            <a:endParaRPr lang="en-US" sz="4000" b="1" u="sng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9" name="Freeform 18"/>
          <p:cNvSpPr/>
          <p:nvPr/>
        </p:nvSpPr>
        <p:spPr>
          <a:xfrm rot="21058502">
            <a:off x="4445277" y="4179118"/>
            <a:ext cx="1828800" cy="471701"/>
          </a:xfrm>
          <a:custGeom>
            <a:avLst/>
            <a:gdLst>
              <a:gd name="connsiteX0" fmla="*/ 2250831 w 3962400"/>
              <a:gd name="connsiteY0" fmla="*/ 0 h 2389163"/>
              <a:gd name="connsiteX1" fmla="*/ 3587262 w 3962400"/>
              <a:gd name="connsiteY1" fmla="*/ 2039815 h 2389163"/>
              <a:gd name="connsiteX2" fmla="*/ 0 w 3962400"/>
              <a:gd name="connsiteY2" fmla="*/ 2096086 h 2389163"/>
              <a:gd name="connsiteX3" fmla="*/ 0 w 3962400"/>
              <a:gd name="connsiteY3" fmla="*/ 2096086 h 2389163"/>
              <a:gd name="connsiteX4" fmla="*/ 253218 w 3962400"/>
              <a:gd name="connsiteY4" fmla="*/ 2110154 h 23891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62400" h="2389163">
                <a:moveTo>
                  <a:pt x="2250831" y="0"/>
                </a:moveTo>
                <a:cubicBezTo>
                  <a:pt x="3106615" y="845233"/>
                  <a:pt x="3962400" y="1690467"/>
                  <a:pt x="3587262" y="2039815"/>
                </a:cubicBezTo>
                <a:cubicBezTo>
                  <a:pt x="3212124" y="2389163"/>
                  <a:pt x="0" y="2096086"/>
                  <a:pt x="0" y="2096086"/>
                </a:cubicBezTo>
                <a:lnTo>
                  <a:pt x="0" y="2096086"/>
                </a:lnTo>
                <a:lnTo>
                  <a:pt x="253218" y="2110154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ight Triangle 19"/>
          <p:cNvSpPr/>
          <p:nvPr/>
        </p:nvSpPr>
        <p:spPr>
          <a:xfrm rot="5909411" flipH="1">
            <a:off x="4385860" y="4504292"/>
            <a:ext cx="354325" cy="391220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811750" y="5181600"/>
            <a:ext cx="345318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ES_tradnl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No</a:t>
            </a:r>
            <a:r>
              <a:rPr lang="es-ES_tradnl" sz="4000" b="1" dirty="0" smtClean="0">
                <a:ln w="11430"/>
                <a:solidFill>
                  <a:schemeClr val="accent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te </a:t>
            </a:r>
            <a:r>
              <a:rPr lang="es-ES_tradnl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duch</a:t>
            </a:r>
            <a:r>
              <a:rPr lang="es-ES_tradnl" sz="4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es</a:t>
            </a:r>
            <a:endParaRPr lang="en-US" sz="40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3" grpId="0"/>
      <p:bldP spid="4" grpId="0"/>
      <p:bldP spid="11" grpId="0"/>
      <p:bldP spid="19" grpId="0" animBg="1"/>
      <p:bldP spid="20" grpId="0" animBg="1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err="1" smtClean="0"/>
              <a:t>Don´t</a:t>
            </a:r>
            <a:r>
              <a:rPr lang="es-ES_tradnl" dirty="0" smtClean="0"/>
              <a:t> </a:t>
            </a:r>
            <a:r>
              <a:rPr lang="es-ES_tradnl" dirty="0" err="1" smtClean="0"/>
              <a:t>run</a:t>
            </a:r>
            <a:r>
              <a:rPr lang="es-ES_tradnl" dirty="0" smtClean="0"/>
              <a:t>!</a:t>
            </a:r>
          </a:p>
          <a:p>
            <a:pPr lvl="1"/>
            <a:r>
              <a:rPr lang="es-ES_tradnl" dirty="0" smtClean="0">
                <a:solidFill>
                  <a:schemeClr val="accent1"/>
                </a:solidFill>
              </a:rPr>
              <a:t>¡No corras!</a:t>
            </a:r>
          </a:p>
          <a:p>
            <a:r>
              <a:rPr lang="es-ES_tradnl" dirty="0" err="1" smtClean="0"/>
              <a:t>Don´t</a:t>
            </a:r>
            <a:r>
              <a:rPr lang="es-ES_tradnl" dirty="0" smtClean="0"/>
              <a:t> </a:t>
            </a:r>
            <a:r>
              <a:rPr lang="es-ES_tradnl" dirty="0" err="1" smtClean="0"/>
              <a:t>wear</a:t>
            </a:r>
            <a:r>
              <a:rPr lang="es-ES_tradnl" dirty="0" smtClean="0"/>
              <a:t> red </a:t>
            </a:r>
            <a:r>
              <a:rPr lang="es-ES_tradnl" dirty="0" err="1" smtClean="0"/>
              <a:t>shoes</a:t>
            </a:r>
            <a:r>
              <a:rPr lang="es-ES_tradnl" dirty="0" smtClean="0"/>
              <a:t>! </a:t>
            </a:r>
          </a:p>
          <a:p>
            <a:pPr lvl="1"/>
            <a:r>
              <a:rPr lang="es-ES_tradnl" dirty="0" smtClean="0">
                <a:solidFill>
                  <a:schemeClr val="accent1"/>
                </a:solidFill>
              </a:rPr>
              <a:t>¡No lleves los zapatos rojos!</a:t>
            </a:r>
          </a:p>
          <a:p>
            <a:r>
              <a:rPr lang="es-ES_tradnl" dirty="0" err="1" smtClean="0"/>
              <a:t>Don´t</a:t>
            </a:r>
            <a:r>
              <a:rPr lang="es-ES_tradnl" dirty="0" smtClean="0"/>
              <a:t> </a:t>
            </a:r>
            <a:r>
              <a:rPr lang="es-ES_tradnl" dirty="0" err="1" smtClean="0"/>
              <a:t>swim</a:t>
            </a:r>
            <a:r>
              <a:rPr lang="es-ES_tradnl" dirty="0" smtClean="0"/>
              <a:t>!</a:t>
            </a:r>
          </a:p>
          <a:p>
            <a:pPr lvl="1"/>
            <a:r>
              <a:rPr lang="es-ES_tradnl" dirty="0" smtClean="0">
                <a:solidFill>
                  <a:schemeClr val="accent1"/>
                </a:solidFill>
              </a:rPr>
              <a:t>¡No nades!</a:t>
            </a:r>
          </a:p>
          <a:p>
            <a:r>
              <a:rPr lang="es-ES_tradnl" dirty="0" err="1" smtClean="0"/>
              <a:t>Don´t</a:t>
            </a:r>
            <a:r>
              <a:rPr lang="es-ES_tradnl" dirty="0" smtClean="0"/>
              <a:t> </a:t>
            </a:r>
            <a:r>
              <a:rPr lang="es-ES_tradnl" dirty="0" err="1" smtClean="0"/>
              <a:t>order</a:t>
            </a:r>
            <a:r>
              <a:rPr lang="es-ES_tradnl" dirty="0" smtClean="0"/>
              <a:t>/</a:t>
            </a:r>
            <a:r>
              <a:rPr lang="es-ES_tradnl" dirty="0" err="1" smtClean="0"/>
              <a:t>ask</a:t>
            </a:r>
            <a:r>
              <a:rPr lang="es-ES_tradnl" dirty="0" smtClean="0"/>
              <a:t> </a:t>
            </a:r>
            <a:r>
              <a:rPr lang="es-ES_tradnl" dirty="0" err="1" smtClean="0"/>
              <a:t>for</a:t>
            </a:r>
            <a:r>
              <a:rPr lang="es-ES_tradnl" dirty="0" smtClean="0"/>
              <a:t>! </a:t>
            </a:r>
          </a:p>
          <a:p>
            <a:pPr lvl="1"/>
            <a:r>
              <a:rPr lang="es-ES_tradnl" dirty="0" smtClean="0">
                <a:solidFill>
                  <a:schemeClr val="accent1"/>
                </a:solidFill>
              </a:rPr>
              <a:t>¡No pidas!</a:t>
            </a:r>
          </a:p>
          <a:p>
            <a:r>
              <a:rPr lang="es-ES_tradnl" dirty="0" err="1" smtClean="0"/>
              <a:t>Don´t</a:t>
            </a:r>
            <a:r>
              <a:rPr lang="es-ES_tradnl" dirty="0" smtClean="0"/>
              <a:t> </a:t>
            </a:r>
            <a:r>
              <a:rPr lang="es-ES_tradnl" dirty="0" err="1" smtClean="0"/>
              <a:t>serve</a:t>
            </a:r>
            <a:r>
              <a:rPr lang="es-ES_tradnl" dirty="0" smtClean="0"/>
              <a:t>!</a:t>
            </a:r>
          </a:p>
          <a:p>
            <a:pPr lvl="1"/>
            <a:r>
              <a:rPr lang="es-ES_tradnl" dirty="0" smtClean="0">
                <a:solidFill>
                  <a:schemeClr val="accent1"/>
                </a:solidFill>
              </a:rPr>
              <a:t>¡No sirvas!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dirty="0" smtClean="0"/>
              <a:t>¡La práctica – los verbos regulares!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err="1" smtClean="0"/>
              <a:t>Don´t</a:t>
            </a:r>
            <a:r>
              <a:rPr lang="es-ES_tradnl" dirty="0" smtClean="0"/>
              <a:t> </a:t>
            </a:r>
            <a:r>
              <a:rPr lang="es-ES_tradnl" dirty="0" err="1" smtClean="0"/>
              <a:t>shower</a:t>
            </a:r>
            <a:r>
              <a:rPr lang="es-ES_tradnl" dirty="0" smtClean="0"/>
              <a:t>!</a:t>
            </a:r>
          </a:p>
          <a:p>
            <a:pPr lvl="1"/>
            <a:r>
              <a:rPr lang="es-ES_tradnl" dirty="0" smtClean="0">
                <a:solidFill>
                  <a:schemeClr val="accent1"/>
                </a:solidFill>
              </a:rPr>
              <a:t>¡No te duches!</a:t>
            </a:r>
          </a:p>
          <a:p>
            <a:r>
              <a:rPr lang="es-ES_tradnl" dirty="0" err="1" smtClean="0"/>
              <a:t>Don´t</a:t>
            </a:r>
            <a:r>
              <a:rPr lang="es-ES_tradnl" dirty="0" smtClean="0"/>
              <a:t> </a:t>
            </a:r>
            <a:r>
              <a:rPr lang="es-ES_tradnl" dirty="0" err="1" smtClean="0"/>
              <a:t>bathe</a:t>
            </a:r>
            <a:r>
              <a:rPr lang="es-ES_tradnl" dirty="0" smtClean="0"/>
              <a:t>!</a:t>
            </a:r>
          </a:p>
          <a:p>
            <a:pPr lvl="1"/>
            <a:r>
              <a:rPr lang="es-ES_tradnl" dirty="0" smtClean="0">
                <a:solidFill>
                  <a:schemeClr val="accent1"/>
                </a:solidFill>
              </a:rPr>
              <a:t>¡No te bañes!</a:t>
            </a:r>
          </a:p>
          <a:p>
            <a:r>
              <a:rPr lang="es-ES_tradnl" dirty="0" err="1" smtClean="0"/>
              <a:t>Don´t</a:t>
            </a:r>
            <a:r>
              <a:rPr lang="es-ES_tradnl" dirty="0" smtClean="0"/>
              <a:t> </a:t>
            </a:r>
            <a:r>
              <a:rPr lang="es-ES_tradnl" dirty="0" err="1" smtClean="0"/>
              <a:t>dry</a:t>
            </a:r>
            <a:r>
              <a:rPr lang="es-ES_tradnl" dirty="0" smtClean="0"/>
              <a:t> </a:t>
            </a:r>
            <a:r>
              <a:rPr lang="es-ES_tradnl" dirty="0" err="1" smtClean="0"/>
              <a:t>yourself</a:t>
            </a:r>
            <a:r>
              <a:rPr lang="es-ES_tradnl" dirty="0" smtClean="0"/>
              <a:t>!</a:t>
            </a:r>
          </a:p>
          <a:p>
            <a:pPr lvl="1"/>
            <a:r>
              <a:rPr lang="es-ES_tradnl" dirty="0" smtClean="0">
                <a:solidFill>
                  <a:schemeClr val="accent1"/>
                </a:solidFill>
              </a:rPr>
              <a:t>¡No te se</a:t>
            </a:r>
            <a:r>
              <a:rPr lang="es-ES_tradnl" dirty="0" smtClean="0">
                <a:solidFill>
                  <a:schemeClr val="accent6"/>
                </a:solidFill>
              </a:rPr>
              <a:t>qu</a:t>
            </a:r>
            <a:r>
              <a:rPr lang="es-ES_tradnl" dirty="0" smtClean="0">
                <a:solidFill>
                  <a:schemeClr val="accent1"/>
                </a:solidFill>
              </a:rPr>
              <a:t>es!</a:t>
            </a:r>
          </a:p>
          <a:p>
            <a:r>
              <a:rPr lang="es-ES_tradnl" dirty="0" err="1" smtClean="0"/>
              <a:t>Don´t</a:t>
            </a:r>
            <a:r>
              <a:rPr lang="es-ES_tradnl" dirty="0" smtClean="0"/>
              <a:t> </a:t>
            </a:r>
            <a:r>
              <a:rPr lang="es-ES_tradnl" dirty="0" err="1" smtClean="0"/>
              <a:t>wash</a:t>
            </a:r>
            <a:r>
              <a:rPr lang="es-ES_tradnl" dirty="0" smtClean="0"/>
              <a:t> </a:t>
            </a:r>
            <a:r>
              <a:rPr lang="es-ES_tradnl" dirty="0" err="1" smtClean="0"/>
              <a:t>your</a:t>
            </a:r>
            <a:r>
              <a:rPr lang="es-ES_tradnl" dirty="0" smtClean="0"/>
              <a:t> (</a:t>
            </a:r>
            <a:r>
              <a:rPr lang="es-ES_tradnl" dirty="0" err="1" smtClean="0"/>
              <a:t>the</a:t>
            </a:r>
            <a:r>
              <a:rPr lang="es-ES_tradnl" dirty="0" smtClean="0"/>
              <a:t>) </a:t>
            </a:r>
            <a:r>
              <a:rPr lang="es-ES_tradnl" dirty="0" err="1" smtClean="0"/>
              <a:t>feet</a:t>
            </a:r>
            <a:r>
              <a:rPr lang="es-ES_tradnl" dirty="0" smtClean="0"/>
              <a:t>!</a:t>
            </a:r>
          </a:p>
          <a:p>
            <a:pPr lvl="1"/>
            <a:r>
              <a:rPr lang="es-ES_tradnl" dirty="0" smtClean="0">
                <a:solidFill>
                  <a:schemeClr val="accent1"/>
                </a:solidFill>
              </a:rPr>
              <a:t>¡No te laves los pies!</a:t>
            </a:r>
          </a:p>
          <a:p>
            <a:r>
              <a:rPr lang="es-ES_tradnl" dirty="0" err="1" smtClean="0"/>
              <a:t>Don´t</a:t>
            </a:r>
            <a:r>
              <a:rPr lang="es-ES_tradnl" dirty="0" smtClean="0"/>
              <a:t> </a:t>
            </a:r>
            <a:r>
              <a:rPr lang="es-ES_tradnl" dirty="0" err="1" smtClean="0"/>
              <a:t>put</a:t>
            </a:r>
            <a:r>
              <a:rPr lang="es-ES_tradnl" dirty="0" smtClean="0"/>
              <a:t> </a:t>
            </a:r>
            <a:r>
              <a:rPr lang="es-ES_tradnl" dirty="0" err="1" smtClean="0"/>
              <a:t>on</a:t>
            </a:r>
            <a:r>
              <a:rPr lang="es-ES_tradnl" dirty="0" smtClean="0"/>
              <a:t> </a:t>
            </a:r>
            <a:r>
              <a:rPr lang="es-ES_tradnl" dirty="0" err="1" smtClean="0"/>
              <a:t>makeup</a:t>
            </a:r>
            <a:r>
              <a:rPr lang="es-ES_tradnl" dirty="0" smtClean="0"/>
              <a:t>!</a:t>
            </a:r>
          </a:p>
          <a:p>
            <a:pPr lvl="1"/>
            <a:r>
              <a:rPr lang="es-ES_tradnl" dirty="0" smtClean="0">
                <a:solidFill>
                  <a:schemeClr val="accent1"/>
                </a:solidFill>
              </a:rPr>
              <a:t>¡No te maquilles!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dirty="0" smtClean="0"/>
              <a:t>¡La Práctica – los verbos reflexivos!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2200</TotalTime>
  <Words>546</Words>
  <Application>Microsoft Office PowerPoint</Application>
  <PresentationFormat>On-screen Show (4:3)</PresentationFormat>
  <Paragraphs>115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Lucida Sans Unicode</vt:lpstr>
      <vt:lpstr>Verdana</vt:lpstr>
      <vt:lpstr>Wingdings</vt:lpstr>
      <vt:lpstr>Wingdings 2</vt:lpstr>
      <vt:lpstr>Wingdings 3</vt:lpstr>
      <vt:lpstr>Concourse</vt:lpstr>
      <vt:lpstr>Los Apuntes: NEGATIVE Tú COMMANDS</vt:lpstr>
      <vt:lpstr>What are Negative Tú Commands used for?</vt:lpstr>
      <vt:lpstr>How do you form the REGULAR negative Tú Commands? </vt:lpstr>
      <vt:lpstr>Yo – O- OPPOSITE (tú form) </vt:lpstr>
      <vt:lpstr>¡La práctica!</vt:lpstr>
      <vt:lpstr>What are the IRREGULAR negative Tú Commands! </vt:lpstr>
      <vt:lpstr>How do you form a negative tú command that is REFLEXIVE?</vt:lpstr>
      <vt:lpstr>¡La práctica – los verbos regulares!</vt:lpstr>
      <vt:lpstr>¡La Práctica – los verbos reflexivos!</vt:lpstr>
      <vt:lpstr>¡La práctica – los verbos irregulares!</vt:lpstr>
      <vt:lpstr>Más Práctica – ¡Ten cuidado!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Los Apuntes: NEGATIVE “Tú” COMMANDS</dc:title>
  <dc:creator>Heather Heffernen</dc:creator>
  <cp:lastModifiedBy>Prine, Stephanie</cp:lastModifiedBy>
  <cp:revision>20</cp:revision>
  <dcterms:created xsi:type="dcterms:W3CDTF">2011-10-12T00:22:11Z</dcterms:created>
  <dcterms:modified xsi:type="dcterms:W3CDTF">2015-12-11T20:30:49Z</dcterms:modified>
</cp:coreProperties>
</file>